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4" r:id="rId4"/>
    <p:sldId id="257" r:id="rId5"/>
    <p:sldId id="258" r:id="rId6"/>
    <p:sldId id="259" r:id="rId7"/>
    <p:sldId id="261" r:id="rId8"/>
    <p:sldId id="262" r:id="rId9"/>
    <p:sldId id="2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59" d="100"/>
          <a:sy n="59" d="100"/>
        </p:scale>
        <p:origin x="114"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6AB1FC-EE16-4168-8C59-6EF267CD39E8}"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4139078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6AB1FC-EE16-4168-8C59-6EF267CD39E8}"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235401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6AB1FC-EE16-4168-8C59-6EF267CD39E8}"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4171062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6AB1FC-EE16-4168-8C59-6EF267CD39E8}"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3267180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6AB1FC-EE16-4168-8C59-6EF267CD39E8}"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2290739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6AB1FC-EE16-4168-8C59-6EF267CD39E8}"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3194487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6AB1FC-EE16-4168-8C59-6EF267CD39E8}" type="datetimeFigureOut">
              <a:rPr lang="en-US" smtClean="0"/>
              <a:t>2/11/2015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168675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86AB1FC-EE16-4168-8C59-6EF267CD39E8}" type="datetimeFigureOut">
              <a:rPr lang="en-US" smtClean="0"/>
              <a:t>2/11/2015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563025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6AB1FC-EE16-4168-8C59-6EF267CD39E8}" type="datetimeFigureOut">
              <a:rPr lang="en-US" smtClean="0"/>
              <a:t>2/11/2015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271535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6AB1FC-EE16-4168-8C59-6EF267CD39E8}"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3346887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6AB1FC-EE16-4168-8C59-6EF267CD39E8}"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E8631-9726-45D0-9DCF-4BBD9CA04CAD}" type="slidenum">
              <a:rPr lang="en-US" smtClean="0"/>
              <a:t>‹#›</a:t>
            </a:fld>
            <a:endParaRPr lang="en-US"/>
          </a:p>
        </p:txBody>
      </p:sp>
    </p:spTree>
    <p:extLst>
      <p:ext uri="{BB962C8B-B14F-4D97-AF65-F5344CB8AC3E}">
        <p14:creationId xmlns:p14="http://schemas.microsoft.com/office/powerpoint/2010/main" val="1517517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6AB1FC-EE16-4168-8C59-6EF267CD39E8}" type="datetimeFigureOut">
              <a:rPr lang="en-US" smtClean="0"/>
              <a:t>2/11/2015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E8631-9726-45D0-9DCF-4BBD9CA04CAD}" type="slidenum">
              <a:rPr lang="en-US" smtClean="0"/>
              <a:t>‹#›</a:t>
            </a:fld>
            <a:endParaRPr lang="en-US"/>
          </a:p>
        </p:txBody>
      </p:sp>
    </p:spTree>
    <p:extLst>
      <p:ext uri="{BB962C8B-B14F-4D97-AF65-F5344CB8AC3E}">
        <p14:creationId xmlns:p14="http://schemas.microsoft.com/office/powerpoint/2010/main" val="3580811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629" y="646331"/>
            <a:ext cx="11930742" cy="6001643"/>
          </a:xfrm>
          <a:prstGeom prst="rect">
            <a:avLst/>
          </a:prstGeom>
          <a:noFill/>
        </p:spPr>
        <p:txBody>
          <a:bodyPr wrap="square" rtlCol="0">
            <a:spAutoFit/>
          </a:bodyPr>
          <a:lstStyle/>
          <a:p>
            <a:pPr marL="914400" indent="-914400">
              <a:buAutoNum type="arabicPeriod"/>
            </a:pPr>
            <a:r>
              <a:rPr lang="fr-FR" sz="4800" dirty="0" smtClean="0"/>
              <a:t>Matt _____ les cheveux bruns.</a:t>
            </a:r>
          </a:p>
          <a:p>
            <a:pPr marL="2743200" lvl="4" indent="-914400">
              <a:buAutoNum type="alphaLcPeriod"/>
            </a:pPr>
            <a:r>
              <a:rPr lang="fr-FR" sz="4800" dirty="0" smtClean="0"/>
              <a:t>a          b.  est</a:t>
            </a:r>
          </a:p>
          <a:p>
            <a:pPr lvl="4"/>
            <a:endParaRPr lang="fr-FR" sz="4800" dirty="0" smtClean="0"/>
          </a:p>
          <a:p>
            <a:pPr marL="914400" indent="-914400">
              <a:buAutoNum type="arabicPeriod"/>
            </a:pPr>
            <a:r>
              <a:rPr lang="fr-FR" sz="4800" dirty="0" err="1" smtClean="0"/>
              <a:t>Hailey</a:t>
            </a:r>
            <a:r>
              <a:rPr lang="fr-FR" sz="4800" dirty="0" smtClean="0"/>
              <a:t> ____ blonde et sportive.</a:t>
            </a:r>
          </a:p>
          <a:p>
            <a:pPr lvl="1"/>
            <a:r>
              <a:rPr lang="fr-FR" sz="4800" dirty="0" smtClean="0"/>
              <a:t>		a.  a          b.  est</a:t>
            </a:r>
          </a:p>
          <a:p>
            <a:pPr lvl="1"/>
            <a:endParaRPr lang="fr-FR" sz="4800" dirty="0" smtClean="0"/>
          </a:p>
          <a:p>
            <a:pPr marL="914400" indent="-914400">
              <a:buAutoNum type="arabicPeriod"/>
            </a:pPr>
            <a:r>
              <a:rPr lang="fr-FR" sz="4800" dirty="0" smtClean="0"/>
              <a:t>Julie ____ les cheveux longs et bruns.</a:t>
            </a:r>
          </a:p>
          <a:p>
            <a:pPr lvl="1"/>
            <a:r>
              <a:rPr lang="fr-FR" sz="4800" dirty="0"/>
              <a:t>	</a:t>
            </a:r>
            <a:r>
              <a:rPr lang="fr-FR" sz="4800" dirty="0" smtClean="0"/>
              <a:t>	</a:t>
            </a:r>
            <a:r>
              <a:rPr lang="fr-FR" sz="4800" dirty="0" smtClean="0"/>
              <a:t>a.  a          b.  est</a:t>
            </a:r>
          </a:p>
        </p:txBody>
      </p:sp>
      <p:sp>
        <p:nvSpPr>
          <p:cNvPr id="7" name="TextBox 6"/>
          <p:cNvSpPr txBox="1"/>
          <p:nvPr/>
        </p:nvSpPr>
        <p:spPr>
          <a:xfrm>
            <a:off x="0" y="0"/>
            <a:ext cx="12192000" cy="646331"/>
          </a:xfrm>
          <a:prstGeom prst="rect">
            <a:avLst/>
          </a:prstGeom>
          <a:noFill/>
        </p:spPr>
        <p:txBody>
          <a:bodyPr wrap="square" rtlCol="0">
            <a:spAutoFit/>
          </a:bodyPr>
          <a:lstStyle/>
          <a:p>
            <a:pPr algn="just"/>
            <a:r>
              <a:rPr lang="en-US" sz="3600" dirty="0" smtClean="0">
                <a:latin typeface="Tekton Pro Cond" panose="020F0606020208020904" pitchFamily="34" charset="0"/>
              </a:rPr>
              <a:t>Fill in the blank with the correct verb.</a:t>
            </a:r>
            <a:endParaRPr lang="en-US" sz="3600" dirty="0">
              <a:latin typeface="Tekton Pro Cond" panose="020F0606020208020904" pitchFamily="34" charset="0"/>
            </a:endParaRPr>
          </a:p>
        </p:txBody>
      </p:sp>
    </p:spTree>
    <p:extLst>
      <p:ext uri="{BB962C8B-B14F-4D97-AF65-F5344CB8AC3E}">
        <p14:creationId xmlns:p14="http://schemas.microsoft.com/office/powerpoint/2010/main" val="4542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0629" y="963386"/>
            <a:ext cx="11930742" cy="5262979"/>
          </a:xfrm>
          <a:prstGeom prst="rect">
            <a:avLst/>
          </a:prstGeom>
          <a:noFill/>
        </p:spPr>
        <p:txBody>
          <a:bodyPr wrap="square" rtlCol="0">
            <a:spAutoFit/>
          </a:bodyPr>
          <a:lstStyle/>
          <a:p>
            <a:pPr marL="914400" indent="-914400">
              <a:buFont typeface="+mj-lt"/>
              <a:buAutoNum type="arabicPeriod" startAt="4"/>
            </a:pPr>
            <a:r>
              <a:rPr lang="fr-FR" sz="4800" dirty="0" smtClean="0"/>
              <a:t>Sarah n’____pas paresseuse.</a:t>
            </a:r>
          </a:p>
          <a:p>
            <a:pPr lvl="1"/>
            <a:r>
              <a:rPr lang="fr-FR" sz="4800" dirty="0" smtClean="0"/>
              <a:t>		a.  a          b.  est</a:t>
            </a:r>
          </a:p>
          <a:p>
            <a:pPr lvl="1"/>
            <a:endParaRPr lang="fr-FR" sz="4800" dirty="0" smtClean="0"/>
          </a:p>
          <a:p>
            <a:pPr marL="914400" indent="-914400">
              <a:buAutoNum type="arabicPeriod" startAt="4"/>
            </a:pPr>
            <a:r>
              <a:rPr lang="fr-FR" sz="4800" dirty="0" err="1" smtClean="0"/>
              <a:t>Fionna</a:t>
            </a:r>
            <a:r>
              <a:rPr lang="fr-FR" sz="4800" dirty="0" smtClean="0"/>
              <a:t> ____ grande et belle, et elle ____ les cheveux longs et bruns.</a:t>
            </a:r>
          </a:p>
          <a:p>
            <a:pPr marL="0" lvl="4"/>
            <a:r>
              <a:rPr lang="fr-FR" sz="4800" dirty="0"/>
              <a:t>	</a:t>
            </a:r>
            <a:r>
              <a:rPr lang="fr-FR" sz="4800" dirty="0" smtClean="0"/>
              <a:t>	</a:t>
            </a:r>
            <a:r>
              <a:rPr lang="fr-FR" sz="4800" dirty="0" smtClean="0"/>
              <a:t>a.  a, est          b.  est, a</a:t>
            </a:r>
          </a:p>
          <a:p>
            <a:endParaRPr lang="fr-FR" sz="4800" dirty="0"/>
          </a:p>
        </p:txBody>
      </p:sp>
      <p:sp>
        <p:nvSpPr>
          <p:cNvPr id="7" name="TextBox 6"/>
          <p:cNvSpPr txBox="1"/>
          <p:nvPr/>
        </p:nvSpPr>
        <p:spPr>
          <a:xfrm>
            <a:off x="0" y="0"/>
            <a:ext cx="12192000" cy="646331"/>
          </a:xfrm>
          <a:prstGeom prst="rect">
            <a:avLst/>
          </a:prstGeom>
          <a:noFill/>
        </p:spPr>
        <p:txBody>
          <a:bodyPr wrap="square" rtlCol="0">
            <a:spAutoFit/>
          </a:bodyPr>
          <a:lstStyle/>
          <a:p>
            <a:pPr algn="just"/>
            <a:r>
              <a:rPr lang="en-US" sz="3600" dirty="0" smtClean="0">
                <a:latin typeface="Tekton Pro Cond" panose="020F0606020208020904" pitchFamily="34" charset="0"/>
              </a:rPr>
              <a:t>Fill in the blank with the correct verb.</a:t>
            </a:r>
            <a:endParaRPr lang="en-US" sz="3600" dirty="0">
              <a:latin typeface="Tekton Pro Cond" panose="020F0606020208020904" pitchFamily="34" charset="0"/>
            </a:endParaRPr>
          </a:p>
        </p:txBody>
      </p:sp>
    </p:spTree>
    <p:extLst>
      <p:ext uri="{BB962C8B-B14F-4D97-AF65-F5344CB8AC3E}">
        <p14:creationId xmlns:p14="http://schemas.microsoft.com/office/powerpoint/2010/main" val="4290025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3004458"/>
            <a:ext cx="11930742" cy="2308324"/>
          </a:xfrm>
          <a:prstGeom prst="rect">
            <a:avLst/>
          </a:prstGeom>
          <a:noFill/>
        </p:spPr>
        <p:txBody>
          <a:bodyPr wrap="square" rtlCol="0">
            <a:spAutoFit/>
          </a:bodyPr>
          <a:lstStyle/>
          <a:p>
            <a:r>
              <a:rPr lang="en-US" sz="4800" dirty="0" smtClean="0"/>
              <a:t>Sabrina a les </a:t>
            </a:r>
            <a:r>
              <a:rPr lang="en-US" sz="4800" dirty="0" err="1" smtClean="0"/>
              <a:t>cheveux</a:t>
            </a:r>
            <a:r>
              <a:rPr lang="en-US" sz="4800" dirty="0" smtClean="0"/>
              <a:t> courts et </a:t>
            </a:r>
            <a:r>
              <a:rPr lang="en-US" sz="4800" dirty="0" err="1" smtClean="0"/>
              <a:t>elle</a:t>
            </a:r>
            <a:r>
              <a:rPr lang="en-US" sz="4800" dirty="0" smtClean="0"/>
              <a:t> </a:t>
            </a:r>
            <a:r>
              <a:rPr lang="en-US" sz="4800" dirty="0" err="1" smtClean="0"/>
              <a:t>est</a:t>
            </a:r>
            <a:r>
              <a:rPr lang="en-US" sz="4800" dirty="0" smtClean="0"/>
              <a:t> petite.</a:t>
            </a:r>
          </a:p>
          <a:p>
            <a:r>
              <a:rPr lang="en-US" sz="4800" dirty="0"/>
              <a:t>	</a:t>
            </a:r>
            <a:r>
              <a:rPr lang="en-US" sz="4800" dirty="0" smtClean="0"/>
              <a:t>	</a:t>
            </a:r>
          </a:p>
          <a:p>
            <a:r>
              <a:rPr lang="en-US" sz="4800" dirty="0"/>
              <a:t>	</a:t>
            </a:r>
            <a:r>
              <a:rPr lang="en-US" sz="4800" dirty="0" smtClean="0"/>
              <a:t>-Non, </a:t>
            </a:r>
            <a:r>
              <a:rPr lang="en-US" sz="4800" dirty="0" err="1" smtClean="0"/>
              <a:t>elle</a:t>
            </a:r>
            <a:r>
              <a:rPr lang="en-US" sz="4800" dirty="0" smtClean="0"/>
              <a:t> __________________________!</a:t>
            </a:r>
            <a:endParaRPr lang="en-US" sz="4800" dirty="0"/>
          </a:p>
        </p:txBody>
      </p:sp>
      <p:sp>
        <p:nvSpPr>
          <p:cNvPr id="7" name="TextBox 6"/>
          <p:cNvSpPr txBox="1"/>
          <p:nvPr/>
        </p:nvSpPr>
        <p:spPr>
          <a:xfrm>
            <a:off x="0" y="0"/>
            <a:ext cx="12192000" cy="2308324"/>
          </a:xfrm>
          <a:prstGeom prst="rect">
            <a:avLst/>
          </a:prstGeom>
          <a:noFill/>
        </p:spPr>
        <p:txBody>
          <a:bodyPr wrap="square" rtlCol="0">
            <a:spAutoFit/>
          </a:bodyPr>
          <a:lstStyle/>
          <a:p>
            <a:pPr algn="just"/>
            <a:r>
              <a:rPr lang="en-US" sz="3600" dirty="0" smtClean="0">
                <a:latin typeface="Tekton Pro Cond" panose="020F0606020208020904" pitchFamily="34" charset="0"/>
              </a:rPr>
              <a:t>You overhear someone in the hallway gossiping about people in our French class.  Clearly, they don’t actually know anyone in our class because they’re making lots of incorrect statements.  Contradict them by saying the opposite in order to set the record straight!</a:t>
            </a:r>
            <a:endParaRPr lang="en-US" sz="3600" dirty="0">
              <a:latin typeface="Tekton Pro Cond" panose="020F0606020208020904" pitchFamily="34" charset="0"/>
            </a:endParaRPr>
          </a:p>
        </p:txBody>
      </p:sp>
    </p:spTree>
    <p:extLst>
      <p:ext uri="{BB962C8B-B14F-4D97-AF65-F5344CB8AC3E}">
        <p14:creationId xmlns:p14="http://schemas.microsoft.com/office/powerpoint/2010/main" val="3163295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3380016"/>
            <a:ext cx="11930742" cy="2308324"/>
          </a:xfrm>
          <a:prstGeom prst="rect">
            <a:avLst/>
          </a:prstGeom>
          <a:noFill/>
        </p:spPr>
        <p:txBody>
          <a:bodyPr wrap="square" rtlCol="0">
            <a:spAutoFit/>
          </a:bodyPr>
          <a:lstStyle/>
          <a:p>
            <a:r>
              <a:rPr lang="en-US" sz="4800" dirty="0" smtClean="0"/>
              <a:t>Devin </a:t>
            </a:r>
            <a:r>
              <a:rPr lang="en-US" sz="4800" dirty="0" err="1" smtClean="0"/>
              <a:t>est</a:t>
            </a:r>
            <a:r>
              <a:rPr lang="en-US" sz="4800" dirty="0" smtClean="0"/>
              <a:t> </a:t>
            </a:r>
            <a:r>
              <a:rPr lang="en-US" sz="4800" dirty="0" err="1" smtClean="0"/>
              <a:t>pénible</a:t>
            </a:r>
            <a:r>
              <a:rPr lang="en-US" sz="4800" dirty="0" smtClean="0"/>
              <a:t> et </a:t>
            </a:r>
            <a:r>
              <a:rPr lang="en-US" sz="4800" dirty="0" err="1" smtClean="0"/>
              <a:t>méchant</a:t>
            </a:r>
            <a:r>
              <a:rPr lang="en-US" sz="4800" dirty="0" smtClean="0"/>
              <a:t>.</a:t>
            </a:r>
          </a:p>
          <a:p>
            <a:r>
              <a:rPr lang="en-US" sz="4800" dirty="0"/>
              <a:t>	</a:t>
            </a:r>
            <a:r>
              <a:rPr lang="en-US" sz="4800" dirty="0" smtClean="0"/>
              <a:t>	</a:t>
            </a:r>
          </a:p>
          <a:p>
            <a:r>
              <a:rPr lang="en-US" sz="4800" dirty="0"/>
              <a:t>	</a:t>
            </a:r>
            <a:r>
              <a:rPr lang="en-US" sz="4800" dirty="0" smtClean="0"/>
              <a:t>-Non, </a:t>
            </a:r>
            <a:r>
              <a:rPr lang="en-US" sz="4800" dirty="0" err="1" smtClean="0"/>
              <a:t>il</a:t>
            </a:r>
            <a:r>
              <a:rPr lang="en-US" sz="4800" dirty="0" smtClean="0"/>
              <a:t>__________________________!</a:t>
            </a:r>
            <a:endParaRPr lang="en-US" sz="4800" dirty="0"/>
          </a:p>
        </p:txBody>
      </p:sp>
      <p:sp>
        <p:nvSpPr>
          <p:cNvPr id="5" name="TextBox 4"/>
          <p:cNvSpPr txBox="1"/>
          <p:nvPr/>
        </p:nvSpPr>
        <p:spPr>
          <a:xfrm>
            <a:off x="0" y="0"/>
            <a:ext cx="12192000" cy="2308324"/>
          </a:xfrm>
          <a:prstGeom prst="rect">
            <a:avLst/>
          </a:prstGeom>
          <a:noFill/>
        </p:spPr>
        <p:txBody>
          <a:bodyPr wrap="square" rtlCol="0">
            <a:spAutoFit/>
          </a:bodyPr>
          <a:lstStyle/>
          <a:p>
            <a:pPr algn="just"/>
            <a:r>
              <a:rPr lang="en-US" sz="3600" dirty="0" smtClean="0">
                <a:latin typeface="Tekton Pro Cond" panose="020F0606020208020904" pitchFamily="34" charset="0"/>
              </a:rPr>
              <a:t>You overhear someone in the hallway gossiping about people in our French class.  Clearly, they don’t actually know anyone in our class because they’re making lots of incorrect statements.  Contradict them by saying the opposite in order to set the record straight!</a:t>
            </a:r>
            <a:endParaRPr lang="en-US" sz="3600" dirty="0">
              <a:latin typeface="Tekton Pro Cond" panose="020F0606020208020904" pitchFamily="34" charset="0"/>
            </a:endParaRPr>
          </a:p>
        </p:txBody>
      </p:sp>
    </p:spTree>
    <p:extLst>
      <p:ext uri="{BB962C8B-B14F-4D97-AF65-F5344CB8AC3E}">
        <p14:creationId xmlns:p14="http://schemas.microsoft.com/office/powerpoint/2010/main" val="431843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3380016"/>
            <a:ext cx="11930742" cy="3046988"/>
          </a:xfrm>
          <a:prstGeom prst="rect">
            <a:avLst/>
          </a:prstGeom>
          <a:noFill/>
        </p:spPr>
        <p:txBody>
          <a:bodyPr wrap="square" rtlCol="0">
            <a:spAutoFit/>
          </a:bodyPr>
          <a:lstStyle/>
          <a:p>
            <a:r>
              <a:rPr lang="en-US" sz="4800" dirty="0" err="1" smtClean="0"/>
              <a:t>Sherline</a:t>
            </a:r>
            <a:r>
              <a:rPr lang="en-US" sz="4800" dirty="0" smtClean="0"/>
              <a:t> </a:t>
            </a:r>
            <a:r>
              <a:rPr lang="en-US" sz="4800" dirty="0" err="1" smtClean="0"/>
              <a:t>est</a:t>
            </a:r>
            <a:r>
              <a:rPr lang="en-US" sz="4800" dirty="0" smtClean="0"/>
              <a:t> </a:t>
            </a:r>
            <a:r>
              <a:rPr lang="en-US" sz="4800" dirty="0" err="1" smtClean="0"/>
              <a:t>paresseuse</a:t>
            </a:r>
            <a:r>
              <a:rPr lang="en-US" sz="4800" dirty="0" smtClean="0"/>
              <a:t> </a:t>
            </a:r>
            <a:r>
              <a:rPr lang="en-US" sz="4800" dirty="0" err="1" smtClean="0"/>
              <a:t>est</a:t>
            </a:r>
            <a:r>
              <a:rPr lang="en-US" sz="4800" dirty="0" smtClean="0"/>
              <a:t> </a:t>
            </a:r>
            <a:r>
              <a:rPr lang="en-US" sz="4800" dirty="0" err="1" smtClean="0"/>
              <a:t>elle</a:t>
            </a:r>
            <a:r>
              <a:rPr lang="en-US" sz="4800" dirty="0" smtClean="0"/>
              <a:t> a les </a:t>
            </a:r>
            <a:r>
              <a:rPr lang="en-US" sz="4800" dirty="0" err="1" smtClean="0"/>
              <a:t>cheveux</a:t>
            </a:r>
            <a:r>
              <a:rPr lang="en-US" sz="4800" dirty="0" smtClean="0"/>
              <a:t> blonds</a:t>
            </a:r>
          </a:p>
          <a:p>
            <a:r>
              <a:rPr lang="en-US" sz="4800" dirty="0"/>
              <a:t>	</a:t>
            </a:r>
            <a:r>
              <a:rPr lang="en-US" sz="4800" dirty="0" smtClean="0"/>
              <a:t>	</a:t>
            </a:r>
          </a:p>
          <a:p>
            <a:r>
              <a:rPr lang="en-US" sz="4800" dirty="0"/>
              <a:t>	</a:t>
            </a:r>
            <a:r>
              <a:rPr lang="en-US" sz="4800" dirty="0" smtClean="0"/>
              <a:t>-Non, </a:t>
            </a:r>
            <a:r>
              <a:rPr lang="en-US" sz="4800" dirty="0" err="1" smtClean="0"/>
              <a:t>elle</a:t>
            </a:r>
            <a:r>
              <a:rPr lang="en-US" sz="4800" dirty="0" smtClean="0"/>
              <a:t> __________________________!</a:t>
            </a:r>
            <a:endParaRPr lang="en-US" sz="4800" dirty="0"/>
          </a:p>
        </p:txBody>
      </p:sp>
      <p:sp>
        <p:nvSpPr>
          <p:cNvPr id="5" name="TextBox 4"/>
          <p:cNvSpPr txBox="1"/>
          <p:nvPr/>
        </p:nvSpPr>
        <p:spPr>
          <a:xfrm>
            <a:off x="0" y="0"/>
            <a:ext cx="12192000" cy="2308324"/>
          </a:xfrm>
          <a:prstGeom prst="rect">
            <a:avLst/>
          </a:prstGeom>
          <a:noFill/>
        </p:spPr>
        <p:txBody>
          <a:bodyPr wrap="square" rtlCol="0">
            <a:spAutoFit/>
          </a:bodyPr>
          <a:lstStyle/>
          <a:p>
            <a:pPr algn="just"/>
            <a:r>
              <a:rPr lang="en-US" sz="3600" dirty="0" smtClean="0">
                <a:latin typeface="Tekton Pro Cond" panose="020F0606020208020904" pitchFamily="34" charset="0"/>
              </a:rPr>
              <a:t>You overhear someone in the hallway gossiping about people in our French class.  Clearly, they don’t actually know anyone in our class because they’re making lots of incorrect statements.  Contradict them by saying the opposite in order to set the record straight!</a:t>
            </a:r>
            <a:endParaRPr lang="en-US" sz="3600" dirty="0">
              <a:latin typeface="Tekton Pro Cond" panose="020F0606020208020904" pitchFamily="34" charset="0"/>
            </a:endParaRPr>
          </a:p>
        </p:txBody>
      </p:sp>
    </p:spTree>
    <p:extLst>
      <p:ext uri="{BB962C8B-B14F-4D97-AF65-F5344CB8AC3E}">
        <p14:creationId xmlns:p14="http://schemas.microsoft.com/office/powerpoint/2010/main" val="500015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3380016"/>
            <a:ext cx="11930742" cy="2308324"/>
          </a:xfrm>
          <a:prstGeom prst="rect">
            <a:avLst/>
          </a:prstGeom>
          <a:noFill/>
        </p:spPr>
        <p:txBody>
          <a:bodyPr wrap="square" rtlCol="0">
            <a:spAutoFit/>
          </a:bodyPr>
          <a:lstStyle/>
          <a:p>
            <a:r>
              <a:rPr lang="en-US" sz="4800" dirty="0" err="1" smtClean="0"/>
              <a:t>Mekhy</a:t>
            </a:r>
            <a:r>
              <a:rPr lang="en-US" sz="4800" dirty="0" smtClean="0"/>
              <a:t> </a:t>
            </a:r>
            <a:r>
              <a:rPr lang="en-US" sz="4800" dirty="0" err="1" smtClean="0"/>
              <a:t>est</a:t>
            </a:r>
            <a:r>
              <a:rPr lang="en-US" sz="4800" dirty="0" smtClean="0"/>
              <a:t> petit et </a:t>
            </a:r>
            <a:r>
              <a:rPr lang="en-US" sz="4800" dirty="0" err="1" smtClean="0"/>
              <a:t>gros</a:t>
            </a:r>
            <a:r>
              <a:rPr lang="en-US" sz="4800" dirty="0" smtClean="0"/>
              <a:t>.</a:t>
            </a:r>
          </a:p>
          <a:p>
            <a:r>
              <a:rPr lang="en-US" sz="4800" dirty="0"/>
              <a:t>	</a:t>
            </a:r>
            <a:r>
              <a:rPr lang="en-US" sz="4800" dirty="0" smtClean="0"/>
              <a:t>	</a:t>
            </a:r>
          </a:p>
          <a:p>
            <a:r>
              <a:rPr lang="en-US" sz="4800" dirty="0"/>
              <a:t>	</a:t>
            </a:r>
            <a:r>
              <a:rPr lang="en-US" sz="4800" dirty="0" smtClean="0"/>
              <a:t>-Non, </a:t>
            </a:r>
            <a:r>
              <a:rPr lang="en-US" sz="4800" dirty="0" err="1" smtClean="0"/>
              <a:t>il</a:t>
            </a:r>
            <a:r>
              <a:rPr lang="en-US" sz="4800" dirty="0" smtClean="0"/>
              <a:t> __________________________!</a:t>
            </a:r>
            <a:endParaRPr lang="en-US" sz="4800" dirty="0"/>
          </a:p>
        </p:txBody>
      </p:sp>
      <p:sp>
        <p:nvSpPr>
          <p:cNvPr id="5" name="TextBox 4"/>
          <p:cNvSpPr txBox="1"/>
          <p:nvPr/>
        </p:nvSpPr>
        <p:spPr>
          <a:xfrm>
            <a:off x="0" y="0"/>
            <a:ext cx="12192000" cy="2308324"/>
          </a:xfrm>
          <a:prstGeom prst="rect">
            <a:avLst/>
          </a:prstGeom>
          <a:noFill/>
        </p:spPr>
        <p:txBody>
          <a:bodyPr wrap="square" rtlCol="0">
            <a:spAutoFit/>
          </a:bodyPr>
          <a:lstStyle/>
          <a:p>
            <a:pPr algn="just"/>
            <a:r>
              <a:rPr lang="en-US" sz="3600" dirty="0" smtClean="0">
                <a:latin typeface="Tekton Pro Cond" panose="020F0606020208020904" pitchFamily="34" charset="0"/>
              </a:rPr>
              <a:t>You overhear someone in the hallway gossiping about people in our French class.  Clearly, they don’t actually know anyone in our class because they’re making lots of incorrect statements.  Contradict them by saying the opposite in order to set the record straight!</a:t>
            </a:r>
            <a:endParaRPr lang="en-US" sz="3600" dirty="0">
              <a:latin typeface="Tekton Pro Cond" panose="020F0606020208020904" pitchFamily="34" charset="0"/>
            </a:endParaRPr>
          </a:p>
        </p:txBody>
      </p:sp>
    </p:spTree>
    <p:extLst>
      <p:ext uri="{BB962C8B-B14F-4D97-AF65-F5344CB8AC3E}">
        <p14:creationId xmlns:p14="http://schemas.microsoft.com/office/powerpoint/2010/main" val="2836410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1551216"/>
            <a:ext cx="11930742" cy="830997"/>
          </a:xfrm>
          <a:prstGeom prst="rect">
            <a:avLst/>
          </a:prstGeom>
          <a:noFill/>
        </p:spPr>
        <p:txBody>
          <a:bodyPr wrap="square" rtlCol="0">
            <a:spAutoFit/>
          </a:bodyPr>
          <a:lstStyle/>
          <a:p>
            <a:r>
              <a:rPr lang="en-US" sz="4800" dirty="0" smtClean="0"/>
              <a:t>Il/</a:t>
            </a:r>
            <a:r>
              <a:rPr lang="en-US" sz="4800" dirty="0" err="1" smtClean="0"/>
              <a:t>elle</a:t>
            </a:r>
            <a:r>
              <a:rPr lang="en-US" sz="4800" dirty="0" smtClean="0"/>
              <a:t> </a:t>
            </a:r>
            <a:r>
              <a:rPr lang="en-US" sz="4800" dirty="0" err="1" smtClean="0"/>
              <a:t>est</a:t>
            </a:r>
            <a:r>
              <a:rPr lang="en-US" sz="4800" dirty="0" smtClean="0"/>
              <a:t> comment, ton/ta </a:t>
            </a:r>
            <a:r>
              <a:rPr lang="en-US" sz="4800" dirty="0" err="1" smtClean="0"/>
              <a:t>meilleur</a:t>
            </a:r>
            <a:r>
              <a:rPr lang="en-US" sz="4800" dirty="0" smtClean="0"/>
              <a:t>(e) </a:t>
            </a:r>
            <a:r>
              <a:rPr lang="en-US" sz="4800" dirty="0" err="1" smtClean="0"/>
              <a:t>ami</a:t>
            </a:r>
            <a:r>
              <a:rPr lang="en-US" sz="4800" dirty="0" smtClean="0"/>
              <a:t>(e)?</a:t>
            </a:r>
            <a:endParaRPr lang="en-US" sz="4800" dirty="0"/>
          </a:p>
        </p:txBody>
      </p:sp>
      <p:sp>
        <p:nvSpPr>
          <p:cNvPr id="5" name="TextBox 4"/>
          <p:cNvSpPr txBox="1"/>
          <p:nvPr/>
        </p:nvSpPr>
        <p:spPr>
          <a:xfrm>
            <a:off x="0" y="0"/>
            <a:ext cx="12192000" cy="646331"/>
          </a:xfrm>
          <a:prstGeom prst="rect">
            <a:avLst/>
          </a:prstGeom>
          <a:noFill/>
        </p:spPr>
        <p:txBody>
          <a:bodyPr wrap="square" rtlCol="0">
            <a:spAutoFit/>
          </a:bodyPr>
          <a:lstStyle/>
          <a:p>
            <a:pPr algn="just"/>
            <a:r>
              <a:rPr lang="en-US" sz="3600" dirty="0" smtClean="0">
                <a:latin typeface="Tekton Pro Cond" panose="020F0606020208020904" pitchFamily="34" charset="0"/>
              </a:rPr>
              <a:t>Answer each question below with TWO or more complete sentences.</a:t>
            </a:r>
            <a:endParaRPr lang="en-US" sz="3600" dirty="0">
              <a:latin typeface="Tekton Pro Cond" panose="020F0606020208020904" pitchFamily="34" charset="0"/>
            </a:endParaRPr>
          </a:p>
        </p:txBody>
      </p:sp>
    </p:spTree>
    <p:extLst>
      <p:ext uri="{BB962C8B-B14F-4D97-AF65-F5344CB8AC3E}">
        <p14:creationId xmlns:p14="http://schemas.microsoft.com/office/powerpoint/2010/main" val="2282799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1551216"/>
            <a:ext cx="11930742" cy="830997"/>
          </a:xfrm>
          <a:prstGeom prst="rect">
            <a:avLst/>
          </a:prstGeom>
          <a:noFill/>
        </p:spPr>
        <p:txBody>
          <a:bodyPr wrap="square" rtlCol="0">
            <a:spAutoFit/>
          </a:bodyPr>
          <a:lstStyle/>
          <a:p>
            <a:r>
              <a:rPr lang="en-US" sz="4800" dirty="0" smtClean="0"/>
              <a:t>Comment </a:t>
            </a:r>
            <a:r>
              <a:rPr lang="en-US" sz="4800" dirty="0" err="1" smtClean="0"/>
              <a:t>tu</a:t>
            </a:r>
            <a:r>
              <a:rPr lang="en-US" sz="4800" dirty="0" smtClean="0"/>
              <a:t> </a:t>
            </a:r>
            <a:r>
              <a:rPr lang="en-US" sz="4800" dirty="0" err="1" smtClean="0"/>
              <a:t>trouves</a:t>
            </a:r>
            <a:r>
              <a:rPr lang="en-US" sz="4800" dirty="0" smtClean="0"/>
              <a:t> Mainland?</a:t>
            </a:r>
            <a:endParaRPr lang="en-US" sz="4800" dirty="0"/>
          </a:p>
        </p:txBody>
      </p:sp>
      <p:sp>
        <p:nvSpPr>
          <p:cNvPr id="5" name="TextBox 4"/>
          <p:cNvSpPr txBox="1"/>
          <p:nvPr/>
        </p:nvSpPr>
        <p:spPr>
          <a:xfrm>
            <a:off x="0" y="0"/>
            <a:ext cx="12192000" cy="646331"/>
          </a:xfrm>
          <a:prstGeom prst="rect">
            <a:avLst/>
          </a:prstGeom>
          <a:noFill/>
        </p:spPr>
        <p:txBody>
          <a:bodyPr wrap="square" rtlCol="0">
            <a:spAutoFit/>
          </a:bodyPr>
          <a:lstStyle/>
          <a:p>
            <a:pPr algn="just"/>
            <a:r>
              <a:rPr lang="en-US" sz="3600" dirty="0" smtClean="0">
                <a:latin typeface="Tekton Pro Cond" panose="020F0606020208020904" pitchFamily="34" charset="0"/>
              </a:rPr>
              <a:t>Answer each question below with TWO or more complete sentences.</a:t>
            </a:r>
            <a:endParaRPr lang="en-US" sz="3600" dirty="0">
              <a:latin typeface="Tekton Pro Cond" panose="020F0606020208020904" pitchFamily="34" charset="0"/>
            </a:endParaRPr>
          </a:p>
        </p:txBody>
      </p:sp>
    </p:spTree>
    <p:extLst>
      <p:ext uri="{BB962C8B-B14F-4D97-AF65-F5344CB8AC3E}">
        <p14:creationId xmlns:p14="http://schemas.microsoft.com/office/powerpoint/2010/main" val="1536092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258" y="1551216"/>
            <a:ext cx="11805556" cy="1569660"/>
          </a:xfrm>
          <a:prstGeom prst="rect">
            <a:avLst/>
          </a:prstGeom>
          <a:noFill/>
        </p:spPr>
        <p:txBody>
          <a:bodyPr wrap="square" rtlCol="0">
            <a:spAutoFit/>
          </a:bodyPr>
          <a:lstStyle/>
          <a:p>
            <a:r>
              <a:rPr lang="fr-FR" sz="4800" dirty="0" smtClean="0"/>
              <a:t>Qu’est-ce que tu penses du Président des États-Unis?</a:t>
            </a:r>
            <a:endParaRPr lang="fr-FR" sz="4800" dirty="0"/>
          </a:p>
        </p:txBody>
      </p:sp>
      <p:sp>
        <p:nvSpPr>
          <p:cNvPr id="5" name="TextBox 4"/>
          <p:cNvSpPr txBox="1"/>
          <p:nvPr/>
        </p:nvSpPr>
        <p:spPr>
          <a:xfrm>
            <a:off x="0" y="0"/>
            <a:ext cx="12192000" cy="646331"/>
          </a:xfrm>
          <a:prstGeom prst="rect">
            <a:avLst/>
          </a:prstGeom>
          <a:noFill/>
        </p:spPr>
        <p:txBody>
          <a:bodyPr wrap="square" rtlCol="0">
            <a:spAutoFit/>
          </a:bodyPr>
          <a:lstStyle/>
          <a:p>
            <a:pPr algn="just"/>
            <a:r>
              <a:rPr lang="en-US" sz="3600" dirty="0" smtClean="0">
                <a:latin typeface="Tekton Pro Cond" panose="020F0606020208020904" pitchFamily="34" charset="0"/>
              </a:rPr>
              <a:t>Answer each question below with TWO or more complete sentences.</a:t>
            </a:r>
            <a:endParaRPr lang="en-US" sz="3600" dirty="0">
              <a:latin typeface="Tekton Pro Cond" panose="020F0606020208020904" pitchFamily="34" charset="0"/>
            </a:endParaRPr>
          </a:p>
        </p:txBody>
      </p:sp>
    </p:spTree>
    <p:extLst>
      <p:ext uri="{BB962C8B-B14F-4D97-AF65-F5344CB8AC3E}">
        <p14:creationId xmlns:p14="http://schemas.microsoft.com/office/powerpoint/2010/main" val="4610042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311</Words>
  <Application>Microsoft Office PowerPoint</Application>
  <PresentationFormat>Widescreen</PresentationFormat>
  <Paragraphs>37</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Tekton Pro Cond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Danielle Berndt</dc:creator>
  <cp:lastModifiedBy>Danielle Berndt</cp:lastModifiedBy>
  <cp:revision>4</cp:revision>
  <dcterms:created xsi:type="dcterms:W3CDTF">2015-02-11T12:02:41Z</dcterms:created>
  <dcterms:modified xsi:type="dcterms:W3CDTF">2015-02-11T12:19:05Z</dcterms:modified>
</cp:coreProperties>
</file>